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12" r:id="rId3"/>
    <p:sldId id="281" r:id="rId4"/>
    <p:sldId id="282" r:id="rId5"/>
    <p:sldId id="318" r:id="rId6"/>
    <p:sldId id="283" r:id="rId7"/>
    <p:sldId id="309" r:id="rId8"/>
    <p:sldId id="259" r:id="rId9"/>
    <p:sldId id="270" r:id="rId10"/>
    <p:sldId id="310" r:id="rId11"/>
    <p:sldId id="321" r:id="rId12"/>
    <p:sldId id="290" r:id="rId13"/>
    <p:sldId id="291" r:id="rId14"/>
    <p:sldId id="295" r:id="rId15"/>
    <p:sldId id="293" r:id="rId16"/>
    <p:sldId id="292" r:id="rId17"/>
    <p:sldId id="294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76" r:id="rId29"/>
    <p:sldId id="315" r:id="rId30"/>
    <p:sldId id="317" r:id="rId31"/>
    <p:sldId id="316" r:id="rId32"/>
    <p:sldId id="278" r:id="rId33"/>
    <p:sldId id="320" r:id="rId34"/>
    <p:sldId id="324" r:id="rId35"/>
    <p:sldId id="306" r:id="rId36"/>
    <p:sldId id="326" r:id="rId37"/>
    <p:sldId id="327" r:id="rId38"/>
    <p:sldId id="328" r:id="rId39"/>
    <p:sldId id="329" r:id="rId40"/>
    <p:sldId id="307" r:id="rId41"/>
    <p:sldId id="308" r:id="rId42"/>
    <p:sldId id="271" r:id="rId43"/>
    <p:sldId id="272" r:id="rId44"/>
    <p:sldId id="273" r:id="rId45"/>
    <p:sldId id="284" r:id="rId46"/>
    <p:sldId id="285" r:id="rId47"/>
    <p:sldId id="286" r:id="rId48"/>
    <p:sldId id="287" r:id="rId49"/>
    <p:sldId id="288" r:id="rId50"/>
    <p:sldId id="289" r:id="rId51"/>
    <p:sldId id="274" r:id="rId52"/>
    <p:sldId id="275" r:id="rId53"/>
    <p:sldId id="313" r:id="rId54"/>
    <p:sldId id="322" r:id="rId55"/>
    <p:sldId id="323" r:id="rId56"/>
    <p:sldId id="314" r:id="rId57"/>
    <p:sldId id="325" r:id="rId58"/>
    <p:sldId id="319" r:id="rId59"/>
  </p:sldIdLst>
  <p:sldSz cx="9144000" cy="6858000" type="screen4x3"/>
  <p:notesSz cx="6873875" cy="10063163"/>
  <p:custDataLst>
    <p:tags r:id="rId6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503159"/>
          </a:xfrm>
          <a:prstGeom prst="rect">
            <a:avLst/>
          </a:prstGeom>
        </p:spPr>
        <p:txBody>
          <a:bodyPr vert="horz" lIns="96779" tIns="48389" rIns="96779" bIns="48389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3606" y="0"/>
            <a:ext cx="2978679" cy="503159"/>
          </a:xfrm>
          <a:prstGeom prst="rect">
            <a:avLst/>
          </a:prstGeom>
        </p:spPr>
        <p:txBody>
          <a:bodyPr vert="horz" lIns="96779" tIns="48389" rIns="96779" bIns="48389" rtlCol="0"/>
          <a:lstStyle>
            <a:lvl1pPr algn="r">
              <a:defRPr sz="1300"/>
            </a:lvl1pPr>
          </a:lstStyle>
          <a:p>
            <a:fld id="{CB1D40BB-89E8-4F90-9887-9BD3B25ECCEB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58257"/>
            <a:ext cx="2978679" cy="503159"/>
          </a:xfrm>
          <a:prstGeom prst="rect">
            <a:avLst/>
          </a:prstGeom>
        </p:spPr>
        <p:txBody>
          <a:bodyPr vert="horz" lIns="96779" tIns="48389" rIns="96779" bIns="48389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3606" y="9558257"/>
            <a:ext cx="2978679" cy="503159"/>
          </a:xfrm>
          <a:prstGeom prst="rect">
            <a:avLst/>
          </a:prstGeom>
        </p:spPr>
        <p:txBody>
          <a:bodyPr vert="horz" lIns="96779" tIns="48389" rIns="96779" bIns="48389" rtlCol="0" anchor="b"/>
          <a:lstStyle>
            <a:lvl1pPr algn="r">
              <a:defRPr sz="1300"/>
            </a:lvl1pPr>
          </a:lstStyle>
          <a:p>
            <a:fld id="{78C88C26-CDAA-4F9C-AC5B-8FB465772F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378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503159"/>
          </a:xfrm>
          <a:prstGeom prst="rect">
            <a:avLst/>
          </a:prstGeom>
        </p:spPr>
        <p:txBody>
          <a:bodyPr vert="horz" lIns="96779" tIns="48389" rIns="96779" bIns="48389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3606" y="0"/>
            <a:ext cx="2978679" cy="503159"/>
          </a:xfrm>
          <a:prstGeom prst="rect">
            <a:avLst/>
          </a:prstGeom>
        </p:spPr>
        <p:txBody>
          <a:bodyPr vert="horz" lIns="96779" tIns="48389" rIns="96779" bIns="48389" rtlCol="0"/>
          <a:lstStyle>
            <a:lvl1pPr algn="r">
              <a:defRPr sz="1300"/>
            </a:lvl1pPr>
          </a:lstStyle>
          <a:p>
            <a:fld id="{EFEA58B9-90CF-44CB-94C2-B97D68CCB5EF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2375" cy="377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79" tIns="48389" rIns="96779" bIns="483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388" y="4780002"/>
            <a:ext cx="5499100" cy="4528424"/>
          </a:xfrm>
          <a:prstGeom prst="rect">
            <a:avLst/>
          </a:prstGeom>
        </p:spPr>
        <p:txBody>
          <a:bodyPr vert="horz" lIns="96779" tIns="48389" rIns="96779" bIns="48389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58257"/>
            <a:ext cx="2978679" cy="503159"/>
          </a:xfrm>
          <a:prstGeom prst="rect">
            <a:avLst/>
          </a:prstGeom>
        </p:spPr>
        <p:txBody>
          <a:bodyPr vert="horz" lIns="96779" tIns="48389" rIns="96779" bIns="48389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3606" y="9558257"/>
            <a:ext cx="2978679" cy="503159"/>
          </a:xfrm>
          <a:prstGeom prst="rect">
            <a:avLst/>
          </a:prstGeom>
        </p:spPr>
        <p:txBody>
          <a:bodyPr vert="horz" lIns="96779" tIns="48389" rIns="96779" bIns="48389" rtlCol="0" anchor="b"/>
          <a:lstStyle>
            <a:lvl1pPr algn="r">
              <a:defRPr sz="1300"/>
            </a:lvl1pPr>
          </a:lstStyle>
          <a:p>
            <a:fld id="{89CD052E-C544-4B59-8FB6-C4C57011F9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47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systemonline.cz</a:t>
            </a:r>
            <a:r>
              <a:rPr lang="cs-CZ" dirty="0" smtClean="0"/>
              <a:t>/</a:t>
            </a:r>
            <a:r>
              <a:rPr lang="cs-CZ" dirty="0" err="1" smtClean="0"/>
              <a:t>sprava</a:t>
            </a:r>
            <a:r>
              <a:rPr lang="cs-CZ" dirty="0" smtClean="0"/>
              <a:t>-</a:t>
            </a:r>
            <a:r>
              <a:rPr lang="cs-CZ" dirty="0" err="1" smtClean="0"/>
              <a:t>it</a:t>
            </a:r>
            <a:r>
              <a:rPr lang="cs-CZ" dirty="0" smtClean="0"/>
              <a:t>/</a:t>
            </a:r>
            <a:r>
              <a:rPr lang="cs-CZ" dirty="0" err="1" smtClean="0"/>
              <a:t>proc</a:t>
            </a:r>
            <a:r>
              <a:rPr lang="cs-CZ" dirty="0" smtClean="0"/>
              <a:t>-</a:t>
            </a:r>
            <a:r>
              <a:rPr lang="cs-CZ" dirty="0" err="1" smtClean="0"/>
              <a:t>soa</a:t>
            </a:r>
            <a:r>
              <a:rPr lang="cs-CZ" dirty="0" smtClean="0"/>
              <a:t>-</a:t>
            </a:r>
            <a:r>
              <a:rPr lang="cs-CZ" dirty="0" err="1" smtClean="0"/>
              <a:t>nema</a:t>
            </a:r>
            <a:r>
              <a:rPr lang="cs-CZ" dirty="0" smtClean="0"/>
              <a:t>-alternativu.</a:t>
            </a:r>
            <a:r>
              <a:rPr lang="cs-CZ" dirty="0" err="1" smtClean="0"/>
              <a:t>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052E-C544-4B59-8FB6-C4C57011F937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 of the most value to business experts are constructed from lower-level services, components, and objects that are intelligently structured to meet specific business needs.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coarse-grained services can be created from one or more existing systems by defining and exposing interfaces that meet business-process requirements.</a:t>
            </a:r>
            <a:r>
              <a:rPr lang="en-US" smtClean="0"/>
              <a:t/>
            </a:r>
            <a:br>
              <a:rPr lang="en-US" smtClean="0"/>
            </a:b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052E-C544-4B59-8FB6-C4C57011F93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50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Funkce </a:t>
            </a:r>
            <a:r>
              <a:rPr lang="cs-CZ" dirty="0" err="1" smtClean="0"/>
              <a:t>boolean</a:t>
            </a:r>
            <a:r>
              <a:rPr lang="cs-CZ" dirty="0" smtClean="0"/>
              <a:t> </a:t>
            </a:r>
            <a:r>
              <a:rPr lang="cs-CZ" dirty="0" err="1" smtClean="0"/>
              <a:t>jePrvocislo</a:t>
            </a:r>
            <a:r>
              <a:rPr lang="cs-CZ" dirty="0" smtClean="0"/>
              <a:t>(</a:t>
            </a:r>
            <a:r>
              <a:rPr lang="cs-CZ" dirty="0" err="1" smtClean="0"/>
              <a:t>long</a:t>
            </a:r>
            <a:r>
              <a:rPr lang="cs-CZ" dirty="0" smtClean="0"/>
              <a:t> </a:t>
            </a:r>
            <a:r>
              <a:rPr lang="cs-CZ" dirty="0" err="1" smtClean="0"/>
              <a:t>cislo</a:t>
            </a:r>
            <a:r>
              <a:rPr lang="cs-CZ" dirty="0" smtClean="0"/>
              <a:t>)</a:t>
            </a:r>
            <a:r>
              <a:rPr lang="cs-CZ" baseline="0" dirty="0" smtClean="0"/>
              <a:t> je v </a:t>
            </a:r>
            <a:r>
              <a:rPr lang="cs-CZ" baseline="0" dirty="0" err="1" smtClean="0"/>
              <a:t>Namespace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urn</a:t>
            </a:r>
            <a:r>
              <a:rPr lang="cs-CZ" baseline="0" dirty="0" smtClean="0"/>
              <a:t>:</a:t>
            </a:r>
            <a:r>
              <a:rPr lang="cs-CZ" baseline="0" dirty="0" err="1" smtClean="0"/>
              <a:t>mojeURI</a:t>
            </a:r>
            <a:endParaRPr lang="cs-CZ" baseline="0" dirty="0" smtClean="0"/>
          </a:p>
          <a:p>
            <a:r>
              <a:rPr lang="cs-CZ" baseline="0" dirty="0" err="1" smtClean="0"/>
              <a:t>Tagy</a:t>
            </a:r>
            <a:r>
              <a:rPr lang="cs-CZ" baseline="0" dirty="0" smtClean="0"/>
              <a:t>: </a:t>
            </a:r>
            <a:r>
              <a:rPr lang="cs-CZ" baseline="0" dirty="0" err="1" smtClean="0"/>
              <a:t>header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envelope</a:t>
            </a:r>
            <a:r>
              <a:rPr lang="cs-CZ" baseline="0" dirty="0" smtClean="0"/>
              <a:t> a body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052E-C544-4B59-8FB6-C4C57011F937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Převzato z: http://dior.ics.muni.cz/~makub/soap/tutorial.html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052E-C544-4B59-8FB6-C4C57011F937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8DB8-F4C7-4522-B45F-65C2C6B2A215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oman.danel@vsb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wsd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library/default.asp?url=/nhp/Default.asp?contentid=2800117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apware.org/directory/4/implementation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upload.wikimedia.org/wikipedia/commons/a/a2/ESB.sv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acle.com/us/products/middleware/soa/overview/service-bus-ds-066431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bco.com/assets/blt5260dd04165be5be/ds-ftl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006B5A"/>
                </a:solidFill>
              </a:rPr>
              <a:t>Systémová integrace</a:t>
            </a:r>
            <a:br>
              <a:rPr lang="cs-CZ" dirty="0" smtClean="0">
                <a:solidFill>
                  <a:srgbClr val="006B5A"/>
                </a:solidFill>
              </a:rPr>
            </a:br>
            <a:r>
              <a:rPr lang="cs-CZ" dirty="0" smtClean="0">
                <a:solidFill>
                  <a:srgbClr val="006B5A"/>
                </a:solidFill>
              </a:rPr>
              <a:t>SW technologie pro integraci</a:t>
            </a:r>
            <a:endParaRPr lang="cs-CZ" dirty="0">
              <a:solidFill>
                <a:srgbClr val="006B5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Ing. Roman </a:t>
            </a:r>
            <a:r>
              <a:rPr lang="cs-CZ" dirty="0" err="1" smtClean="0">
                <a:solidFill>
                  <a:schemeClr val="tx1"/>
                </a:solidFill>
              </a:rPr>
              <a:t>Danel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Ph.D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900" dirty="0" err="1" smtClean="0">
                <a:hlinkClick r:id="rId2"/>
              </a:rPr>
              <a:t>roman.danel</a:t>
            </a:r>
            <a:r>
              <a:rPr lang="cs-CZ" sz="1900" dirty="0" smtClean="0">
                <a:hlinkClick r:id="rId2"/>
              </a:rPr>
              <a:t>@</a:t>
            </a:r>
            <a:r>
              <a:rPr lang="cs-CZ" sz="1900" dirty="0" err="1" smtClean="0">
                <a:hlinkClick r:id="rId2"/>
              </a:rPr>
              <a:t>vsb.cz</a:t>
            </a:r>
            <a:endParaRPr lang="cs-CZ" sz="1900" dirty="0" smtClean="0"/>
          </a:p>
          <a:p>
            <a:r>
              <a:rPr lang="cs-CZ" sz="1800" dirty="0" smtClean="0">
                <a:solidFill>
                  <a:srgbClr val="006B5A"/>
                </a:solidFill>
              </a:rPr>
              <a:t>Institut ekonomiky a systémů řízení</a:t>
            </a:r>
          </a:p>
          <a:p>
            <a:r>
              <a:rPr lang="cs-CZ" sz="1800" dirty="0" err="1" smtClean="0">
                <a:solidFill>
                  <a:srgbClr val="006B5A"/>
                </a:solidFill>
              </a:rPr>
              <a:t>Hornicko</a:t>
            </a:r>
            <a:r>
              <a:rPr lang="cs-CZ" sz="1800" dirty="0" smtClean="0">
                <a:solidFill>
                  <a:srgbClr val="006B5A"/>
                </a:solidFill>
              </a:rPr>
              <a:t>–geologická fakulta</a:t>
            </a:r>
          </a:p>
        </p:txBody>
      </p:sp>
      <p:pic>
        <p:nvPicPr>
          <p:cNvPr id="4" name="Obrázek 3" descr="LogoH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285992"/>
            <a:ext cx="1242402" cy="1428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Pilíře SOA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Loose</a:t>
            </a:r>
            <a:r>
              <a:rPr lang="cs-CZ" dirty="0" smtClean="0"/>
              <a:t> </a:t>
            </a:r>
            <a:r>
              <a:rPr lang="cs-CZ" dirty="0" err="1" smtClean="0"/>
              <a:t>coupling</a:t>
            </a:r>
            <a:r>
              <a:rPr lang="cs-CZ" dirty="0" smtClean="0"/>
              <a:t> – volné vazby mezi aplikacemi</a:t>
            </a:r>
          </a:p>
          <a:p>
            <a:r>
              <a:rPr lang="cs-CZ" dirty="0" smtClean="0"/>
              <a:t>Rozhraní API (</a:t>
            </a:r>
            <a:r>
              <a:rPr lang="cs-CZ" dirty="0" err="1" smtClean="0"/>
              <a:t>coarse</a:t>
            </a:r>
            <a:r>
              <a:rPr lang="cs-CZ" dirty="0" smtClean="0"/>
              <a:t> </a:t>
            </a:r>
            <a:r>
              <a:rPr lang="cs-CZ" dirty="0" err="1" smtClean="0"/>
              <a:t>grained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Asynchronní komunikace</a:t>
            </a:r>
          </a:p>
          <a:p>
            <a:r>
              <a:rPr lang="cs-CZ" dirty="0" smtClean="0"/>
              <a:t>Využití standardů</a:t>
            </a:r>
          </a:p>
          <a:p>
            <a:r>
              <a:rPr lang="cs-CZ" dirty="0" err="1" smtClean="0"/>
              <a:t>Znovupoužitelnost</a:t>
            </a:r>
            <a:r>
              <a:rPr lang="cs-CZ" dirty="0" smtClean="0"/>
              <a:t> služeb</a:t>
            </a:r>
          </a:p>
          <a:p>
            <a:r>
              <a:rPr lang="cs-CZ" dirty="0" err="1" smtClean="0"/>
              <a:t>Repozitář</a:t>
            </a:r>
            <a:r>
              <a:rPr lang="cs-CZ" dirty="0" smtClean="0"/>
              <a:t> </a:t>
            </a:r>
            <a:r>
              <a:rPr lang="cs-CZ" dirty="0" err="1" smtClean="0"/>
              <a:t>metadat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dl.cbsimg.net/i/tr/cms/contentPics/u00320030829han01_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4" y="2225459"/>
            <a:ext cx="7414288" cy="28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6381328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Source: http://www.techrepublic.com/article/coarse-grained-interfaces-enable-service-composition-in-soa/</a:t>
            </a:r>
          </a:p>
        </p:txBody>
      </p:sp>
    </p:spTree>
    <p:extLst>
      <p:ext uri="{BB962C8B-B14F-4D97-AF65-F5344CB8AC3E}">
        <p14:creationId xmlns:p14="http://schemas.microsoft.com/office/powerpoint/2010/main" val="239308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Webová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Komunikace</a:t>
            </a:r>
            <a:r>
              <a:rPr lang="cs-CZ" dirty="0" smtClean="0"/>
              <a:t> založena na standardním webovém </a:t>
            </a:r>
            <a:r>
              <a:rPr lang="cs-CZ" b="1" dirty="0" smtClean="0">
                <a:solidFill>
                  <a:srgbClr val="C00000"/>
                </a:solidFill>
              </a:rPr>
              <a:t>protokolu </a:t>
            </a:r>
            <a:r>
              <a:rPr lang="cs-CZ" dirty="0" smtClean="0"/>
              <a:t>(např. </a:t>
            </a:r>
            <a:r>
              <a:rPr lang="cs-CZ" b="1" dirty="0" smtClean="0">
                <a:solidFill>
                  <a:srgbClr val="00B0F0"/>
                </a:solidFill>
              </a:rPr>
              <a:t>SOAP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Popis rozhraní </a:t>
            </a:r>
            <a:r>
              <a:rPr lang="cs-CZ" dirty="0" smtClean="0"/>
              <a:t>pro komunikaci ve formě XML dokumentu - </a:t>
            </a:r>
            <a:r>
              <a:rPr lang="cs-CZ" b="1" dirty="0" smtClean="0">
                <a:solidFill>
                  <a:srgbClr val="C00000"/>
                </a:solidFill>
              </a:rPr>
              <a:t>Web </a:t>
            </a:r>
            <a:r>
              <a:rPr lang="cs-CZ" b="1" dirty="0" err="1" smtClean="0">
                <a:solidFill>
                  <a:srgbClr val="C00000"/>
                </a:solidFill>
              </a:rPr>
              <a:t>Services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Description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Language</a:t>
            </a:r>
            <a:r>
              <a:rPr lang="cs-CZ" b="1" dirty="0" smtClean="0">
                <a:solidFill>
                  <a:srgbClr val="C00000"/>
                </a:solidFill>
              </a:rPr>
              <a:t> (</a:t>
            </a:r>
            <a:r>
              <a:rPr lang="cs-CZ" b="1" dirty="0" smtClean="0">
                <a:solidFill>
                  <a:srgbClr val="00B0F0"/>
                </a:solidFill>
              </a:rPr>
              <a:t>WSDL</a:t>
            </a:r>
            <a:r>
              <a:rPr lang="cs-CZ" b="1" dirty="0" smtClean="0">
                <a:solidFill>
                  <a:srgbClr val="C00000"/>
                </a:solidFill>
              </a:rPr>
              <a:t>).</a:t>
            </a:r>
          </a:p>
          <a:p>
            <a:r>
              <a:rPr lang="cs-CZ" b="1" dirty="0" smtClean="0"/>
              <a:t>Registrace</a:t>
            </a:r>
            <a:r>
              <a:rPr lang="cs-CZ" dirty="0" smtClean="0"/>
              <a:t> služby za účelem jejího </a:t>
            </a:r>
            <a:r>
              <a:rPr lang="cs-CZ" dirty="0" smtClean="0">
                <a:solidFill>
                  <a:srgbClr val="00B0F0"/>
                </a:solidFill>
              </a:rPr>
              <a:t>nalezení</a:t>
            </a:r>
            <a:r>
              <a:rPr lang="cs-CZ" dirty="0" smtClean="0"/>
              <a:t> - </a:t>
            </a:r>
            <a:r>
              <a:rPr lang="en-US" dirty="0" err="1" smtClean="0"/>
              <a:t>specifikace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Universal Discovery Description and Integration (</a:t>
            </a:r>
            <a:r>
              <a:rPr lang="en-US" b="1" dirty="0" smtClean="0">
                <a:solidFill>
                  <a:srgbClr val="00B0F0"/>
                </a:solidFill>
              </a:rPr>
              <a:t>UDDI</a:t>
            </a:r>
            <a:r>
              <a:rPr lang="en-US" b="1" dirty="0" smtClean="0">
                <a:solidFill>
                  <a:srgbClr val="C00000"/>
                </a:solidFill>
              </a:rPr>
              <a:t>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Webová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Rozhraní založeno na internetových protokolech jako je </a:t>
            </a:r>
            <a:r>
              <a:rPr lang="en-US" dirty="0" smtClean="0"/>
              <a:t>HTTP, FTP, and SMTP.</a:t>
            </a:r>
            <a:endParaRPr lang="cs-CZ" dirty="0" smtClean="0"/>
          </a:p>
          <a:p>
            <a:r>
              <a:rPr lang="cs-CZ" dirty="0" smtClean="0"/>
              <a:t>Vzdálené volání procedur – RPC, definice typu dat – XML </a:t>
            </a:r>
            <a:r>
              <a:rPr lang="cs-CZ" dirty="0" err="1" smtClean="0"/>
              <a:t>Schema</a:t>
            </a:r>
            <a:endParaRPr lang="en-US" dirty="0" smtClean="0"/>
          </a:p>
          <a:p>
            <a:r>
              <a:rPr lang="cs-CZ" dirty="0" smtClean="0"/>
              <a:t>Kromě binárních příloh jsou všechny zprávy předávány pomocí </a:t>
            </a:r>
            <a:r>
              <a:rPr lang="en-US" dirty="0" smtClean="0">
                <a:solidFill>
                  <a:srgbClr val="C00000"/>
                </a:solidFill>
              </a:rPr>
              <a:t>XML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pl-PL" dirty="0" smtClean="0"/>
              <a:t>Dvě hlavní skupiny:</a:t>
            </a:r>
          </a:p>
          <a:p>
            <a:pPr lvl="1"/>
            <a:r>
              <a:rPr lang="pl-PL" b="1" dirty="0" smtClean="0"/>
              <a:t>SOAP</a:t>
            </a:r>
          </a:p>
          <a:p>
            <a:pPr lvl="1"/>
            <a:r>
              <a:rPr lang="pl-PL" b="1" dirty="0" smtClean="0"/>
              <a:t>REST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WSDL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http://www.w3.org/TR/</a:t>
            </a:r>
            <a:r>
              <a:rPr lang="cs-CZ" dirty="0" err="1" smtClean="0">
                <a:hlinkClick r:id="rId2"/>
              </a:rPr>
              <a:t>wsdl</a:t>
            </a:r>
            <a:endParaRPr lang="cs-CZ" dirty="0" smtClean="0"/>
          </a:p>
          <a:p>
            <a:r>
              <a:rPr lang="cs-CZ" b="1" dirty="0" smtClean="0"/>
              <a:t>Web </a:t>
            </a:r>
            <a:r>
              <a:rPr lang="cs-CZ" b="1" dirty="0" err="1" smtClean="0"/>
              <a:t>Service</a:t>
            </a:r>
            <a:r>
              <a:rPr lang="cs-CZ" b="1" dirty="0" smtClean="0"/>
              <a:t> </a:t>
            </a:r>
            <a:r>
              <a:rPr lang="cs-CZ" b="1" dirty="0" err="1" smtClean="0"/>
              <a:t>Description</a:t>
            </a:r>
            <a:r>
              <a:rPr lang="cs-CZ" b="1" dirty="0" smtClean="0"/>
              <a:t> </a:t>
            </a:r>
            <a:r>
              <a:rPr lang="cs-CZ" b="1" dirty="0" err="1" smtClean="0"/>
              <a:t>Language</a:t>
            </a:r>
            <a:endParaRPr lang="cs-CZ" b="1" dirty="0" smtClean="0"/>
          </a:p>
          <a:p>
            <a:r>
              <a:rPr lang="cs-CZ" dirty="0" smtClean="0"/>
              <a:t>dokument XML popisující sadu zpráv SOAP a způsob, jakým se zprávy vyměňují</a:t>
            </a:r>
          </a:p>
          <a:p>
            <a:r>
              <a:rPr lang="cs-CZ" dirty="0" smtClean="0"/>
              <a:t>XML formát</a:t>
            </a:r>
          </a:p>
          <a:p>
            <a:r>
              <a:rPr lang="cs-CZ" dirty="0" smtClean="0"/>
              <a:t>Říká klientovi, jak může komunikovat se službou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Microsoft .NET My </a:t>
            </a:r>
            <a:r>
              <a:rPr lang="cs-CZ" dirty="0" err="1" smtClean="0">
                <a:hlinkClick r:id="rId2"/>
              </a:rPr>
              <a:t>Services</a:t>
            </a:r>
            <a:r>
              <a:rPr lang="cs-CZ" dirty="0" smtClean="0"/>
              <a:t> – kalendářová služba</a:t>
            </a:r>
          </a:p>
          <a:p>
            <a:r>
              <a:rPr lang="cs-CZ" dirty="0" smtClean="0"/>
              <a:t>Př. Tabulka Excel jako webová služba – její obsah lze Excelem aktualizovat</a:t>
            </a:r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Simple</a:t>
            </a:r>
            <a:r>
              <a:rPr lang="cs-CZ" b="1" dirty="0" smtClean="0"/>
              <a:t> </a:t>
            </a:r>
            <a:r>
              <a:rPr lang="cs-CZ" b="1" dirty="0" err="1" smtClean="0"/>
              <a:t>Object</a:t>
            </a:r>
            <a:r>
              <a:rPr lang="cs-CZ" b="1" dirty="0" smtClean="0"/>
              <a:t> Access </a:t>
            </a:r>
            <a:r>
              <a:rPr lang="cs-CZ" b="1" dirty="0" err="1" smtClean="0"/>
              <a:t>Protocol</a:t>
            </a:r>
            <a:r>
              <a:rPr lang="cs-CZ" dirty="0" smtClean="0"/>
              <a:t> (1998)</a:t>
            </a:r>
          </a:p>
          <a:p>
            <a:r>
              <a:rPr lang="cs-CZ" dirty="0" smtClean="0"/>
              <a:t>Přehled implementací: </a:t>
            </a: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soapware.org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directory</a:t>
            </a:r>
            <a:r>
              <a:rPr lang="cs-CZ" sz="2400" dirty="0" smtClean="0">
                <a:hlinkClick r:id="rId2"/>
              </a:rPr>
              <a:t>/4/</a:t>
            </a:r>
            <a:r>
              <a:rPr lang="cs-CZ" sz="2400" dirty="0" err="1" smtClean="0">
                <a:hlinkClick r:id="rId2"/>
              </a:rPr>
              <a:t>implementations</a:t>
            </a:r>
            <a:endParaRPr lang="cs-CZ" sz="2400" dirty="0" smtClean="0"/>
          </a:p>
          <a:p>
            <a:r>
              <a:rPr lang="cs-CZ" dirty="0" smtClean="0"/>
              <a:t>Specifikace, která definuje XML rozhraní pro zprávy = zasílání zpráv v XML</a:t>
            </a:r>
          </a:p>
          <a:p>
            <a:r>
              <a:rPr lang="cs-CZ" dirty="0" smtClean="0"/>
              <a:t>SOAP </a:t>
            </a:r>
            <a:r>
              <a:rPr lang="cs-CZ" dirty="0" err="1" smtClean="0"/>
              <a:t>Toolkit</a:t>
            </a:r>
            <a:r>
              <a:rPr lang="cs-CZ" dirty="0" smtClean="0"/>
              <a:t> – převádí volání z určitého jazyka do zpráv SOAP</a:t>
            </a:r>
          </a:p>
          <a:p>
            <a:r>
              <a:rPr lang="cs-CZ" dirty="0" smtClean="0"/>
              <a:t>Zasílá požadavek v HTTP metodou POST (posílá data v těle požadavku)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SOAP je možné implementovat na řadě HW a SW platformách -&gt; integrace systémů</a:t>
            </a:r>
          </a:p>
          <a:p>
            <a:r>
              <a:rPr lang="cs-CZ" dirty="0" smtClean="0"/>
              <a:t>Při volání přenese protokol HTTP zprávu tvořenou XML, která popisuje volanou funkci a její parametry. Jako odpověď protokol HTTP přenese opět XML reprezentující výsledná data.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XML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XML je </a:t>
            </a:r>
            <a:r>
              <a:rPr lang="cs-CZ" b="1" dirty="0" smtClean="0">
                <a:solidFill>
                  <a:srgbClr val="00B0F0"/>
                </a:solidFill>
              </a:rPr>
              <a:t>značkovací jazyk</a:t>
            </a:r>
          </a:p>
          <a:p>
            <a:r>
              <a:rPr lang="cs-CZ" dirty="0" smtClean="0"/>
              <a:t>dokument v XML je stromová struktura, s právě jedním kořenem</a:t>
            </a:r>
          </a:p>
          <a:p>
            <a:r>
              <a:rPr lang="cs-CZ" dirty="0" smtClean="0"/>
              <a:t>uzly stromu jsou </a:t>
            </a:r>
            <a:r>
              <a:rPr lang="cs-CZ" i="1" dirty="0" err="1" smtClean="0"/>
              <a:t>tagy</a:t>
            </a:r>
            <a:r>
              <a:rPr lang="cs-CZ" dirty="0" smtClean="0"/>
              <a:t>, </a:t>
            </a:r>
          </a:p>
          <a:p>
            <a:r>
              <a:rPr lang="cs-CZ" dirty="0" smtClean="0"/>
              <a:t>listy mohou být </a:t>
            </a:r>
            <a:r>
              <a:rPr lang="cs-CZ" dirty="0" err="1" smtClean="0"/>
              <a:t>tagy</a:t>
            </a:r>
            <a:r>
              <a:rPr lang="cs-CZ" dirty="0" smtClean="0"/>
              <a:t>, atributy a texty</a:t>
            </a:r>
          </a:p>
          <a:p>
            <a:r>
              <a:rPr lang="cs-CZ" dirty="0" smtClean="0"/>
              <a:t>Atributy typu ID umožňují odkazy na </a:t>
            </a:r>
            <a:r>
              <a:rPr lang="cs-CZ" dirty="0" err="1" smtClean="0"/>
              <a:t>tagy</a:t>
            </a:r>
            <a:r>
              <a:rPr lang="cs-CZ" dirty="0" smtClean="0"/>
              <a:t> a tedy vyjádřit obecný orientovaný graf.</a:t>
            </a:r>
          </a:p>
          <a:p>
            <a:r>
              <a:rPr lang="cs-CZ" dirty="0" smtClean="0"/>
              <a:t>XML </a:t>
            </a:r>
            <a:r>
              <a:rPr lang="cs-CZ" dirty="0" err="1" smtClean="0"/>
              <a:t>namespaces</a:t>
            </a:r>
            <a:r>
              <a:rPr lang="cs-CZ" dirty="0" smtClean="0"/>
              <a:t> – zabraňuje kolizím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XML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dirty="0" smtClean="0"/>
              <a:t>&lt;?</a:t>
            </a:r>
            <a:r>
              <a:rPr lang="cs-CZ" sz="2400" dirty="0" err="1" smtClean="0"/>
              <a:t>xml</a:t>
            </a:r>
            <a:r>
              <a:rPr lang="cs-CZ" sz="2400" dirty="0" smtClean="0"/>
              <a:t> </a:t>
            </a:r>
            <a:r>
              <a:rPr lang="cs-CZ" sz="2400" dirty="0" err="1" smtClean="0"/>
              <a:t>version</a:t>
            </a:r>
            <a:r>
              <a:rPr lang="cs-CZ" sz="2400" dirty="0" smtClean="0"/>
              <a:t>="1.0" </a:t>
            </a:r>
            <a:r>
              <a:rPr lang="cs-CZ" sz="2400" dirty="0" err="1" smtClean="0"/>
              <a:t>encoding</a:t>
            </a:r>
            <a:r>
              <a:rPr lang="cs-CZ" sz="2400" dirty="0" smtClean="0"/>
              <a:t>="UTF-8" ?&gt; &lt;!-- komentář --&gt; </a:t>
            </a:r>
          </a:p>
          <a:p>
            <a:pPr>
              <a:buNone/>
            </a:pPr>
            <a:r>
              <a:rPr lang="cs-CZ" sz="2400" dirty="0" smtClean="0"/>
              <a:t>&lt;kořen atribut="text jako hodnota atributu" další="-1&amp;</a:t>
            </a:r>
            <a:r>
              <a:rPr lang="cs-CZ" sz="2400" dirty="0" err="1" smtClean="0"/>
              <a:t>lt</a:t>
            </a:r>
            <a:r>
              <a:rPr lang="cs-CZ" sz="2400" dirty="0" smtClean="0"/>
              <a:t>;1" &gt; &lt;vnořený_</a:t>
            </a:r>
            <a:r>
              <a:rPr lang="cs-CZ" sz="2400" dirty="0" err="1" smtClean="0"/>
              <a:t>tag</a:t>
            </a:r>
            <a:r>
              <a:rPr lang="cs-CZ" sz="2400" dirty="0" smtClean="0"/>
              <a:t> id="tady"&gt; </a:t>
            </a:r>
          </a:p>
          <a:p>
            <a:pPr>
              <a:buNone/>
            </a:pPr>
            <a:r>
              <a:rPr lang="cs-CZ" sz="2400" dirty="0" smtClean="0"/>
              <a:t>		Text v těle </a:t>
            </a:r>
            <a:r>
              <a:rPr lang="cs-CZ" sz="2400" dirty="0" err="1" smtClean="0"/>
              <a:t>tagu</a:t>
            </a:r>
            <a:r>
              <a:rPr lang="cs-CZ" sz="2400" dirty="0" smtClean="0"/>
              <a:t>. </a:t>
            </a:r>
          </a:p>
          <a:p>
            <a:pPr>
              <a:buNone/>
            </a:pPr>
            <a:r>
              <a:rPr lang="cs-CZ" sz="2400" dirty="0" smtClean="0"/>
              <a:t>	&lt;/vnořený_</a:t>
            </a:r>
            <a:r>
              <a:rPr lang="cs-CZ" sz="2400" dirty="0" err="1" smtClean="0"/>
              <a:t>tag</a:t>
            </a:r>
            <a:r>
              <a:rPr lang="cs-CZ" sz="2400" dirty="0" smtClean="0"/>
              <a:t>&gt; </a:t>
            </a:r>
          </a:p>
          <a:p>
            <a:pPr>
              <a:buNone/>
            </a:pPr>
            <a:r>
              <a:rPr lang="cs-CZ" sz="2400" dirty="0" smtClean="0"/>
              <a:t>	nebezpečné znaky nahrazené entitami: &amp;</a:t>
            </a:r>
            <a:r>
              <a:rPr lang="cs-CZ" sz="2400" dirty="0" err="1" smtClean="0"/>
              <a:t>lt</a:t>
            </a:r>
            <a:r>
              <a:rPr lang="cs-CZ" sz="2400" dirty="0" smtClean="0"/>
              <a:t>; &amp;</a:t>
            </a:r>
            <a:r>
              <a:rPr lang="cs-CZ" sz="2400" dirty="0" err="1" smtClean="0"/>
              <a:t>gt</a:t>
            </a:r>
            <a:r>
              <a:rPr lang="cs-CZ" sz="2400" dirty="0" smtClean="0"/>
              <a:t>; &amp;</a:t>
            </a:r>
            <a:r>
              <a:rPr lang="cs-CZ" sz="2400" dirty="0" err="1" smtClean="0"/>
              <a:t>amp</a:t>
            </a:r>
            <a:r>
              <a:rPr lang="cs-CZ" sz="2400" dirty="0" smtClean="0"/>
              <a:t>; &amp;</a:t>
            </a:r>
            <a:r>
              <a:rPr lang="cs-CZ" sz="2400" dirty="0" err="1" smtClean="0"/>
              <a:t>quot</a:t>
            </a:r>
            <a:r>
              <a:rPr lang="cs-CZ" sz="2400" dirty="0" smtClean="0"/>
              <a:t>; &amp;</a:t>
            </a:r>
            <a:r>
              <a:rPr lang="cs-CZ" sz="2400" dirty="0" err="1" smtClean="0"/>
              <a:t>apos</a:t>
            </a:r>
            <a:r>
              <a:rPr lang="cs-CZ" sz="2400" dirty="0" smtClean="0"/>
              <a:t>; nebezpečné znaky přímo: </a:t>
            </a:r>
          </a:p>
          <a:p>
            <a:pPr>
              <a:buNone/>
            </a:pPr>
            <a:r>
              <a:rPr lang="cs-CZ" sz="2400" dirty="0" smtClean="0"/>
              <a:t>	&lt;![CDATA[ &lt; &gt; &amp; " &amp;</a:t>
            </a:r>
            <a:r>
              <a:rPr lang="cs-CZ" sz="2400" dirty="0" err="1" smtClean="0"/>
              <a:t>apos</a:t>
            </a:r>
            <a:r>
              <a:rPr lang="cs-CZ" sz="2400" dirty="0" smtClean="0"/>
              <a:t>; ]]&gt; </a:t>
            </a:r>
          </a:p>
          <a:p>
            <a:pPr>
              <a:buNone/>
            </a:pPr>
            <a:r>
              <a:rPr lang="cs-CZ" sz="2400" dirty="0" smtClean="0"/>
              <a:t>&lt;/kořen&gt;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1800" dirty="0" smtClean="0"/>
              <a:t>Autor příkladů: Martin Kuba, Brno</a:t>
            </a:r>
            <a:endParaRPr lang="cs-CZ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SOA</a:t>
            </a:r>
          </a:p>
          <a:p>
            <a:r>
              <a:rPr lang="cs-CZ" dirty="0" smtClean="0"/>
              <a:t>Webové služby</a:t>
            </a:r>
          </a:p>
          <a:p>
            <a:r>
              <a:rPr lang="cs-CZ" dirty="0" smtClean="0"/>
              <a:t>SOAP, REST</a:t>
            </a:r>
          </a:p>
          <a:p>
            <a:r>
              <a:rPr lang="cs-CZ" dirty="0" smtClean="0"/>
              <a:t>Web 2.0</a:t>
            </a:r>
          </a:p>
          <a:p>
            <a:r>
              <a:rPr lang="cs-CZ" dirty="0" err="1" smtClean="0"/>
              <a:t>Mashup</a:t>
            </a:r>
            <a:endParaRPr lang="cs-CZ" dirty="0" smtClean="0"/>
          </a:p>
          <a:p>
            <a:r>
              <a:rPr lang="cs-CZ" dirty="0" err="1" smtClean="0"/>
              <a:t>Sharepoint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XML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&lt;osoba&gt;</a:t>
            </a:r>
          </a:p>
          <a:p>
            <a:pPr>
              <a:buNone/>
            </a:pPr>
            <a:r>
              <a:rPr lang="cs-CZ" dirty="0" smtClean="0"/>
              <a:t>	 &lt;</a:t>
            </a:r>
            <a:r>
              <a:rPr lang="cs-CZ" dirty="0" err="1" smtClean="0"/>
              <a:t>jmeno</a:t>
            </a:r>
            <a:r>
              <a:rPr lang="cs-CZ" dirty="0" smtClean="0"/>
              <a:t>&gt;Martin&lt;/</a:t>
            </a:r>
            <a:r>
              <a:rPr lang="cs-CZ" dirty="0" err="1" smtClean="0"/>
              <a:t>jmeno</a:t>
            </a:r>
            <a:r>
              <a:rPr lang="cs-CZ" dirty="0" smtClean="0"/>
              <a:t>&gt; &lt;</a:t>
            </a:r>
            <a:r>
              <a:rPr lang="cs-CZ" dirty="0" err="1" smtClean="0"/>
              <a:t>prijmeni</a:t>
            </a:r>
            <a:r>
              <a:rPr lang="cs-CZ" dirty="0" smtClean="0"/>
              <a:t>&gt;Kuba&lt;/</a:t>
            </a:r>
            <a:r>
              <a:rPr lang="cs-CZ" dirty="0" err="1" smtClean="0"/>
              <a:t>prijmeni</a:t>
            </a:r>
            <a:r>
              <a:rPr lang="cs-CZ" dirty="0" smtClean="0"/>
              <a:t>&gt; </a:t>
            </a:r>
          </a:p>
          <a:p>
            <a:pPr>
              <a:buNone/>
            </a:pPr>
            <a:r>
              <a:rPr lang="cs-CZ" dirty="0" smtClean="0"/>
              <a:t>	&lt;adresa&gt; </a:t>
            </a:r>
          </a:p>
          <a:p>
            <a:pPr>
              <a:buNone/>
            </a:pPr>
            <a:r>
              <a:rPr lang="cs-CZ" dirty="0" smtClean="0"/>
              <a:t>		&lt;ulice&gt;Botanická&lt;/ulice&gt; </a:t>
            </a:r>
          </a:p>
          <a:p>
            <a:pPr>
              <a:buNone/>
            </a:pPr>
            <a:r>
              <a:rPr lang="cs-CZ" dirty="0" smtClean="0"/>
              <a:t>		&lt;</a:t>
            </a:r>
            <a:r>
              <a:rPr lang="cs-CZ" dirty="0" err="1" smtClean="0"/>
              <a:t>cislo</a:t>
            </a:r>
            <a:r>
              <a:rPr lang="cs-CZ" dirty="0" smtClean="0"/>
              <a:t>&gt;68&lt;/</a:t>
            </a:r>
            <a:r>
              <a:rPr lang="cs-CZ" dirty="0" err="1" smtClean="0"/>
              <a:t>cislo</a:t>
            </a:r>
            <a:r>
              <a:rPr lang="cs-CZ" dirty="0" smtClean="0"/>
              <a:t>&gt; </a:t>
            </a:r>
          </a:p>
          <a:p>
            <a:pPr>
              <a:buNone/>
            </a:pPr>
            <a:r>
              <a:rPr lang="cs-CZ" dirty="0" smtClean="0"/>
              <a:t>		&lt;</a:t>
            </a:r>
            <a:r>
              <a:rPr lang="cs-CZ" dirty="0" err="1" smtClean="0"/>
              <a:t>mesto</a:t>
            </a:r>
            <a:r>
              <a:rPr lang="cs-CZ" dirty="0" smtClean="0"/>
              <a:t>&gt;Brno&lt;/</a:t>
            </a:r>
            <a:r>
              <a:rPr lang="cs-CZ" dirty="0" err="1" smtClean="0"/>
              <a:t>mesto</a:t>
            </a:r>
            <a:r>
              <a:rPr lang="cs-CZ" dirty="0" smtClean="0"/>
              <a:t>&gt; </a:t>
            </a:r>
          </a:p>
          <a:p>
            <a:pPr>
              <a:buNone/>
            </a:pPr>
            <a:r>
              <a:rPr lang="cs-CZ" dirty="0" smtClean="0"/>
              <a:t>	&lt;/adresa&gt; </a:t>
            </a:r>
          </a:p>
          <a:p>
            <a:pPr>
              <a:buNone/>
            </a:pPr>
            <a:r>
              <a:rPr lang="cs-CZ" dirty="0" smtClean="0"/>
              <a:t>&lt;/osoba&gt; 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HTML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Požadavek – odpověď</a:t>
            </a:r>
          </a:p>
          <a:p>
            <a:r>
              <a:rPr lang="cs-CZ" dirty="0" smtClean="0"/>
              <a:t>Požadavek i odpověď jsou složeny z textových hlaviček, prázdného řádku a binárních dat</a:t>
            </a:r>
          </a:p>
          <a:p>
            <a:r>
              <a:rPr lang="cs-CZ" dirty="0" smtClean="0"/>
              <a:t>Typ dat je určen pomocí MIME (</a:t>
            </a:r>
            <a:r>
              <a:rPr lang="cs-CZ" dirty="0" err="1" smtClean="0"/>
              <a:t>Multipurpose</a:t>
            </a:r>
            <a:r>
              <a:rPr lang="cs-CZ" dirty="0" smtClean="0"/>
              <a:t> </a:t>
            </a:r>
            <a:r>
              <a:rPr lang="cs-CZ" dirty="0" err="1" smtClean="0"/>
              <a:t>Intenet</a:t>
            </a:r>
            <a:r>
              <a:rPr lang="cs-CZ" dirty="0" smtClean="0"/>
              <a:t> Mail </a:t>
            </a:r>
            <a:r>
              <a:rPr lang="cs-CZ" dirty="0" err="1" smtClean="0"/>
              <a:t>Extension</a:t>
            </a:r>
            <a:r>
              <a:rPr lang="cs-CZ" dirty="0" smtClean="0"/>
              <a:t>) typů v hlavičce </a:t>
            </a:r>
            <a:r>
              <a:rPr lang="cs-CZ" dirty="0" err="1" smtClean="0"/>
              <a:t>Content</a:t>
            </a:r>
            <a:r>
              <a:rPr lang="cs-CZ" dirty="0" smtClean="0"/>
              <a:t>-Type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HTTP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610" y="1474473"/>
            <a:ext cx="5110637" cy="447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SOAP - volání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751640" cy="48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SOAP - odpověď serveru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9208"/>
            <a:ext cx="7992449" cy="446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6228184" y="5085184"/>
            <a:ext cx="129614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SOAP – UDDI - WSDL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1900" dirty="0" smtClean="0"/>
              <a:t>Zdroj: Petr Kosek</a:t>
            </a:r>
            <a:endParaRPr lang="cs-CZ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1362075"/>
            <a:ext cx="73628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REST </a:t>
            </a:r>
            <a:r>
              <a:rPr lang="cs-CZ" b="1" i="1" dirty="0" smtClean="0"/>
              <a:t>(</a:t>
            </a:r>
            <a:r>
              <a:rPr lang="cs-CZ" b="1" i="1" dirty="0" err="1" smtClean="0"/>
              <a:t>REpresentational</a:t>
            </a:r>
            <a:r>
              <a:rPr lang="cs-CZ" b="1" i="1" dirty="0" smtClean="0"/>
              <a:t> </a:t>
            </a:r>
            <a:r>
              <a:rPr lang="cs-CZ" b="1" i="1" dirty="0" err="1" smtClean="0"/>
              <a:t>State</a:t>
            </a:r>
            <a:r>
              <a:rPr lang="cs-CZ" b="1" i="1" dirty="0" smtClean="0"/>
              <a:t> Transfer)</a:t>
            </a:r>
            <a:endParaRPr lang="cs-CZ" b="1" dirty="0" smtClean="0"/>
          </a:p>
          <a:p>
            <a:r>
              <a:rPr lang="cs-CZ" dirty="0" smtClean="0"/>
              <a:t>Orientován datově na rozdíl od SOAP</a:t>
            </a:r>
          </a:p>
          <a:p>
            <a:r>
              <a:rPr lang="cs-CZ" dirty="0" smtClean="0"/>
              <a:t>Webové služby definují vzdálené procedury a protokol jejich volání, REST definuje jak na data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 základní metody </a:t>
            </a:r>
            <a:r>
              <a:rPr lang="cs-CZ" b="1" dirty="0" smtClean="0"/>
              <a:t>CRUD:</a:t>
            </a:r>
            <a:endParaRPr lang="cs-CZ" dirty="0" smtClean="0"/>
          </a:p>
          <a:p>
            <a:pPr lvl="1"/>
            <a:r>
              <a:rPr lang="cs-CZ" dirty="0" smtClean="0"/>
              <a:t>CREATE, RETRIEVE, UPDATE, DELETE</a:t>
            </a:r>
          </a:p>
          <a:p>
            <a:r>
              <a:rPr lang="cs-CZ" dirty="0" smtClean="0"/>
              <a:t>REST = </a:t>
            </a:r>
            <a:r>
              <a:rPr lang="cs-CZ" u="sng" dirty="0" smtClean="0"/>
              <a:t>CRUD realizován </a:t>
            </a:r>
            <a:r>
              <a:rPr lang="cs-CZ" u="sng" dirty="0" smtClean="0">
                <a:solidFill>
                  <a:srgbClr val="00B0F0"/>
                </a:solidFill>
              </a:rPr>
              <a:t>pomocí HTTP</a:t>
            </a:r>
          </a:p>
          <a:p>
            <a:r>
              <a:rPr lang="cs-CZ" dirty="0" smtClean="0"/>
              <a:t>Input: GET/POST, </a:t>
            </a:r>
            <a:r>
              <a:rPr lang="cs-CZ" dirty="0" err="1" smtClean="0"/>
              <a:t>output</a:t>
            </a:r>
            <a:r>
              <a:rPr lang="cs-CZ" dirty="0" smtClean="0"/>
              <a:t>: XML dokument</a:t>
            </a:r>
          </a:p>
          <a:p>
            <a:r>
              <a:rPr lang="cs-CZ" dirty="0" smtClean="0"/>
              <a:t>Spolu s formátem JSON standard webových služeb</a:t>
            </a:r>
          </a:p>
          <a:p>
            <a:r>
              <a:rPr lang="cs-CZ" dirty="0" err="1" smtClean="0"/>
              <a:t>Bezestavový</a:t>
            </a:r>
            <a:endParaRPr lang="cs-CZ" dirty="0" smtClean="0"/>
          </a:p>
          <a:p>
            <a:r>
              <a:rPr lang="cs-CZ" dirty="0" smtClean="0"/>
              <a:t>Zpracování distribuovaného obsahu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Implementace SOA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Specifikace komponent</a:t>
            </a:r>
          </a:p>
          <a:p>
            <a:r>
              <a:rPr lang="cs-CZ" dirty="0" smtClean="0"/>
              <a:t>Definice rozhraní (interface)</a:t>
            </a:r>
          </a:p>
          <a:p>
            <a:r>
              <a:rPr lang="cs-CZ" dirty="0" smtClean="0"/>
              <a:t>Specifikace služby</a:t>
            </a:r>
          </a:p>
          <a:p>
            <a:r>
              <a:rPr lang="cs-CZ" dirty="0" smtClean="0"/>
              <a:t>Vytvoření služby a její registrace</a:t>
            </a:r>
          </a:p>
          <a:p>
            <a:r>
              <a:rPr lang="cs-CZ" dirty="0" smtClean="0"/>
              <a:t>Technologické vazby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SOA Governance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Pravidla, předpisy a normy + nástroje pro jejich centrální registraci a publikaci</a:t>
            </a:r>
          </a:p>
          <a:p>
            <a:r>
              <a:rPr lang="cs-CZ" dirty="0" smtClean="0"/>
              <a:t>Řízení služby v průběhu jejího životního cyklu</a:t>
            </a:r>
          </a:p>
          <a:p>
            <a:r>
              <a:rPr lang="cs-CZ" dirty="0" smtClean="0"/>
              <a:t>Vhodné tam, kde je tlak na integraci aplikací</a:t>
            </a:r>
          </a:p>
          <a:p>
            <a:r>
              <a:rPr lang="cs-CZ" dirty="0" smtClean="0"/>
              <a:t>Banky, pojišťovny, telekomunikace</a:t>
            </a:r>
          </a:p>
          <a:p>
            <a:r>
              <a:rPr lang="cs-CZ" dirty="0" smtClean="0"/>
              <a:t>Není vhodná tam, kde nejsou časté změny a není potřeba integrace -&gt; nepřináší úspory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>
                <a:solidFill>
                  <a:srgbClr val="002060"/>
                </a:solidFill>
              </a:rPr>
              <a:t>SOA - Service Oriented Architecture</a:t>
            </a:r>
          </a:p>
          <a:p>
            <a:r>
              <a:rPr lang="pl-PL" dirty="0" smtClean="0"/>
              <a:t>Koncepce informačních systémů, kde je hlavní důraz na definování </a:t>
            </a:r>
            <a:r>
              <a:rPr lang="pl-PL" b="1" dirty="0" smtClean="0"/>
              <a:t>služeb</a:t>
            </a:r>
          </a:p>
          <a:p>
            <a:r>
              <a:rPr lang="pl-PL" b="1" dirty="0" smtClean="0"/>
              <a:t>Ditribuovaná architektura</a:t>
            </a:r>
          </a:p>
          <a:p>
            <a:r>
              <a:rPr lang="pl-PL" b="1" dirty="0" smtClean="0"/>
              <a:t>Služba </a:t>
            </a:r>
            <a:r>
              <a:rPr lang="pl-PL" dirty="0" smtClean="0"/>
              <a:t>– softwarová komponenta fungující nezávisle na jiných částech SW; má rozhraní pro komunikaci</a:t>
            </a:r>
            <a:endParaRPr lang="cs-CZ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SOA Governance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Základem je </a:t>
            </a:r>
            <a:r>
              <a:rPr lang="cs-CZ" dirty="0" err="1" smtClean="0"/>
              <a:t>repository</a:t>
            </a:r>
            <a:r>
              <a:rPr lang="cs-CZ" dirty="0" smtClean="0"/>
              <a:t> – registr služeb</a:t>
            </a:r>
          </a:p>
          <a:p>
            <a:r>
              <a:rPr lang="cs-CZ" dirty="0" smtClean="0"/>
              <a:t>Monitoring SOA infrastruktury</a:t>
            </a:r>
          </a:p>
          <a:p>
            <a:r>
              <a:rPr lang="cs-CZ" dirty="0" err="1" smtClean="0"/>
              <a:t>Workflow</a:t>
            </a:r>
            <a:r>
              <a:rPr lang="cs-CZ" dirty="0" smtClean="0"/>
              <a:t> služby</a:t>
            </a:r>
          </a:p>
          <a:p>
            <a:r>
              <a:rPr lang="cs-CZ" dirty="0" smtClean="0"/>
              <a:t>Vyhledávání služby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Standardy SOA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Technologické – W3C, OASIS, …</a:t>
            </a:r>
          </a:p>
          <a:p>
            <a:r>
              <a:rPr lang="cs-CZ" dirty="0" smtClean="0"/>
              <a:t>Vlastní – „</a:t>
            </a:r>
            <a:r>
              <a:rPr lang="cs-CZ" dirty="0" err="1" smtClean="0"/>
              <a:t>policies</a:t>
            </a:r>
            <a:r>
              <a:rPr lang="cs-CZ" dirty="0" smtClean="0"/>
              <a:t>“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ESB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	E</a:t>
            </a:r>
            <a:r>
              <a:rPr lang="en-US" b="1" dirty="0" err="1" smtClean="0"/>
              <a:t>nterprise</a:t>
            </a:r>
            <a:r>
              <a:rPr lang="en-US" b="1" dirty="0" smtClean="0"/>
              <a:t> </a:t>
            </a:r>
            <a:r>
              <a:rPr lang="pl-PL" b="1" dirty="0" smtClean="0"/>
              <a:t>S</a:t>
            </a:r>
            <a:r>
              <a:rPr lang="en-US" b="1" dirty="0" err="1" smtClean="0"/>
              <a:t>ervice</a:t>
            </a:r>
            <a:r>
              <a:rPr lang="en-US" b="1" dirty="0" smtClean="0"/>
              <a:t> </a:t>
            </a:r>
            <a:r>
              <a:rPr lang="pl-PL" b="1" dirty="0" smtClean="0"/>
              <a:t>B</a:t>
            </a:r>
            <a:r>
              <a:rPr lang="en-US" b="1" dirty="0" smtClean="0"/>
              <a:t>us</a:t>
            </a:r>
            <a:r>
              <a:rPr lang="en-US" dirty="0" smtClean="0"/>
              <a:t> (ESB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0070C0"/>
                </a:solidFill>
              </a:rPr>
              <a:t>podniková sběrnice služeb</a:t>
            </a:r>
            <a:r>
              <a:rPr lang="en-US" dirty="0" smtClean="0"/>
              <a:t>) is a software architecture model used for designing and implementing the interaction and communication between mutually interacting software applications in </a:t>
            </a:r>
            <a:r>
              <a:rPr lang="pl-PL" dirty="0" smtClean="0"/>
              <a:t>SOA</a:t>
            </a:r>
            <a:endParaRPr lang="cs-CZ" dirty="0"/>
          </a:p>
        </p:txBody>
      </p:sp>
      <p:pic>
        <p:nvPicPr>
          <p:cNvPr id="63490" name="Picture 2" descr="File:ESB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1" y="1628800"/>
            <a:ext cx="2485385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techcompinc.com/tci/services/images/da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6557"/>
            <a:ext cx="5328592" cy="580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6" y="630932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 http://www.techcompinc.com/tci/services/services_data_is.htm</a:t>
            </a:r>
          </a:p>
        </p:txBody>
      </p:sp>
    </p:spTree>
    <p:extLst>
      <p:ext uri="{BB962C8B-B14F-4D97-AF65-F5344CB8AC3E}">
        <p14:creationId xmlns:p14="http://schemas.microsoft.com/office/powerpoint/2010/main" val="3500352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Description of Figure 1-3 follow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060848"/>
            <a:ext cx="69847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Oracle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Implementace ESB: </a:t>
            </a:r>
          </a:p>
          <a:p>
            <a:pPr marL="0" indent="0">
              <a:buNone/>
            </a:pPr>
            <a:r>
              <a:rPr lang="cs-CZ" b="1" cap="all" dirty="0" smtClean="0"/>
              <a:t>BEA, </a:t>
            </a:r>
            <a:r>
              <a:rPr lang="cs-CZ" b="1" cap="all" dirty="0" err="1" smtClean="0"/>
              <a:t>Oracle</a:t>
            </a:r>
            <a:r>
              <a:rPr lang="cs-CZ" b="1" cap="all" dirty="0" smtClean="0"/>
              <a:t> ESB, </a:t>
            </a:r>
            <a:r>
              <a:rPr lang="cs-CZ" b="1" cap="all" dirty="0" err="1" smtClean="0"/>
              <a:t>Cape</a:t>
            </a:r>
            <a:r>
              <a:rPr lang="cs-CZ" b="1" cap="all" dirty="0" smtClean="0"/>
              <a:t> </a:t>
            </a:r>
            <a:r>
              <a:rPr lang="cs-CZ" b="1" cap="all" dirty="0" err="1" smtClean="0"/>
              <a:t>Clear</a:t>
            </a:r>
            <a:r>
              <a:rPr lang="cs-CZ" b="1" cap="all" dirty="0" smtClean="0"/>
              <a:t>, </a:t>
            </a:r>
            <a:r>
              <a:rPr lang="cs-CZ" b="1" cap="all" dirty="0" err="1" smtClean="0"/>
              <a:t>Fiorano</a:t>
            </a:r>
            <a:r>
              <a:rPr lang="cs-CZ" b="1" cap="all" dirty="0" smtClean="0"/>
              <a:t>, IBM, </a:t>
            </a:r>
            <a:r>
              <a:rPr lang="cs-CZ" b="1" cap="all" dirty="0" err="1" smtClean="0"/>
              <a:t>iWay</a:t>
            </a:r>
            <a:r>
              <a:rPr lang="cs-CZ" b="1" cap="all" dirty="0" smtClean="0"/>
              <a:t> Software, IONA, </a:t>
            </a:r>
            <a:r>
              <a:rPr lang="cs-CZ" b="1" cap="all" dirty="0" err="1" smtClean="0"/>
              <a:t>JBoss</a:t>
            </a:r>
            <a:r>
              <a:rPr lang="cs-CZ" b="1" cap="all" dirty="0" smtClean="0"/>
              <a:t>, Microsoft, SAP, </a:t>
            </a:r>
            <a:r>
              <a:rPr lang="cs-CZ" b="1" cap="all" dirty="0" err="1" smtClean="0"/>
              <a:t>Tibco</a:t>
            </a:r>
            <a:r>
              <a:rPr lang="cs-CZ" b="1" cap="all" dirty="0" smtClean="0"/>
              <a:t>, </a:t>
            </a:r>
            <a:r>
              <a:rPr lang="cs-CZ" b="1" cap="all" dirty="0" err="1" smtClean="0"/>
              <a:t>Enssemble</a:t>
            </a:r>
            <a:r>
              <a:rPr lang="cs-CZ" b="1" cap="all" dirty="0" smtClean="0"/>
              <a:t> a další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Oracle</a:t>
            </a:r>
            <a:r>
              <a:rPr lang="cs-CZ" dirty="0" smtClean="0"/>
              <a:t> ESB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oracle.com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us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products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middleware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soa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overview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service</a:t>
            </a:r>
            <a:r>
              <a:rPr lang="cs-CZ" dirty="0" smtClean="0">
                <a:hlinkClick r:id="rId2"/>
              </a:rPr>
              <a:t>-bus-</a:t>
            </a:r>
            <a:r>
              <a:rPr lang="cs-CZ" dirty="0" err="1" smtClean="0">
                <a:hlinkClick r:id="rId2"/>
              </a:rPr>
              <a:t>ds</a:t>
            </a:r>
            <a:r>
              <a:rPr lang="cs-CZ" dirty="0" smtClean="0">
                <a:hlinkClick r:id="rId2"/>
              </a:rPr>
              <a:t>-066431.pdf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TIBCO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standardizovaná podniková platforma pro výměnu </a:t>
            </a:r>
            <a:r>
              <a:rPr lang="cs-CZ" dirty="0" smtClean="0"/>
              <a:t>zpráv, </a:t>
            </a:r>
            <a:r>
              <a:rPr lang="cs-CZ" dirty="0"/>
              <a:t>která sdružuje různé IT prostředky a komunikační technologie do jedné společné podnikové sběrnice, umožňující řízení toku informací v reálném čase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045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TIBCO RV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TIBCO Rendezvous® (RV</a:t>
            </a:r>
            <a:r>
              <a:rPr lang="cs-CZ" dirty="0" smtClean="0"/>
              <a:t>) - </a:t>
            </a:r>
            <a:r>
              <a:rPr lang="cs-CZ" dirty="0"/>
              <a:t> </a:t>
            </a:r>
            <a:r>
              <a:rPr lang="cs-CZ" dirty="0" err="1"/>
              <a:t>low-latency</a:t>
            </a:r>
            <a:r>
              <a:rPr lang="cs-CZ" dirty="0"/>
              <a:t> </a:t>
            </a:r>
            <a:r>
              <a:rPr lang="cs-CZ" dirty="0" err="1" smtClean="0"/>
              <a:t>messaging</a:t>
            </a:r>
            <a:r>
              <a:rPr lang="cs-CZ" dirty="0" smtClean="0"/>
              <a:t> distribuce </a:t>
            </a:r>
            <a:r>
              <a:rPr lang="cs-CZ" dirty="0"/>
              <a:t>dat v reálném čase s vysokou </a:t>
            </a:r>
            <a:r>
              <a:rPr lang="cs-CZ" dirty="0" smtClean="0"/>
              <a:t>propustností</a:t>
            </a:r>
          </a:p>
          <a:p>
            <a:r>
              <a:rPr lang="cs-CZ" dirty="0" smtClean="0"/>
              <a:t>Více:</a:t>
            </a:r>
          </a:p>
          <a:p>
            <a:pPr lvl="1"/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www.tibco.com/assets/blt5260dd04165be5be/ds-ftl.pdf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352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IBM </a:t>
            </a:r>
            <a:r>
              <a:rPr lang="cs-CZ" dirty="0" err="1" smtClean="0"/>
              <a:t>WebSphere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Low-latency</a:t>
            </a:r>
            <a:r>
              <a:rPr lang="cs-CZ" dirty="0" smtClean="0"/>
              <a:t> </a:t>
            </a:r>
            <a:r>
              <a:rPr lang="cs-CZ" dirty="0" err="1" smtClean="0"/>
              <a:t>messaging</a:t>
            </a:r>
            <a:r>
              <a:rPr lang="cs-CZ" dirty="0" smtClean="0"/>
              <a:t> – pro velké objemy dat</a:t>
            </a:r>
          </a:p>
          <a:p>
            <a:r>
              <a:rPr lang="cs-CZ" dirty="0" smtClean="0"/>
              <a:t>Vysoká dostupnost</a:t>
            </a:r>
          </a:p>
          <a:p>
            <a:r>
              <a:rPr lang="cs-CZ" dirty="0" smtClean="0"/>
              <a:t>Filtrování zpráv</a:t>
            </a:r>
          </a:p>
          <a:p>
            <a:r>
              <a:rPr lang="cs-CZ" dirty="0" smtClean="0"/>
              <a:t>Monitoring systému</a:t>
            </a:r>
          </a:p>
          <a:p>
            <a:r>
              <a:rPr lang="cs-CZ" dirty="0" smtClean="0"/>
              <a:t>Vysoká </a:t>
            </a:r>
            <a:r>
              <a:rPr lang="cs-CZ" dirty="0" err="1" smtClean="0"/>
              <a:t>konfigurovatelnost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89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Historický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Datová integrace (např. ETL)</a:t>
            </a:r>
          </a:p>
          <a:p>
            <a:r>
              <a:rPr lang="pl-PL" dirty="0" smtClean="0"/>
              <a:t>Integrace na aplikační úrovni – </a:t>
            </a:r>
            <a:r>
              <a:rPr lang="pl-PL" dirty="0" smtClean="0">
                <a:solidFill>
                  <a:srgbClr val="002060"/>
                </a:solidFill>
              </a:rPr>
              <a:t>EDI</a:t>
            </a:r>
          </a:p>
          <a:p>
            <a:r>
              <a:rPr lang="pl-PL" dirty="0" smtClean="0"/>
              <a:t>Integrace na úrovni obchodní logiky – model SW využívající komponenty s </a:t>
            </a:r>
            <a:r>
              <a:rPr lang="pl-PL" dirty="0" smtClean="0">
                <a:solidFill>
                  <a:srgbClr val="FF0000"/>
                </a:solidFill>
              </a:rPr>
              <a:t>úzkými vazbami </a:t>
            </a:r>
            <a:r>
              <a:rPr lang="pl-PL" dirty="0" smtClean="0"/>
              <a:t>(</a:t>
            </a:r>
            <a:r>
              <a:rPr lang="pl-PL" b="1" dirty="0" smtClean="0"/>
              <a:t>tight coupling</a:t>
            </a:r>
            <a:r>
              <a:rPr lang="pl-PL" dirty="0" smtClean="0"/>
              <a:t>) -&gt; problémem může být přílišná složitost a náročnost na údržbu</a:t>
            </a:r>
          </a:p>
          <a:p>
            <a:r>
              <a:rPr lang="pl-PL" dirty="0" smtClean="0"/>
              <a:t>CORBA </a:t>
            </a:r>
            <a:r>
              <a:rPr lang="pl-PL" sz="1400" dirty="0" smtClean="0"/>
              <a:t>(</a:t>
            </a:r>
            <a:r>
              <a:rPr lang="pl-PL" sz="2400" dirty="0" smtClean="0"/>
              <a:t>Common Object Request Broker Architecture</a:t>
            </a:r>
            <a:r>
              <a:rPr lang="pl-PL" sz="1400" dirty="0" smtClean="0"/>
              <a:t>)</a:t>
            </a:r>
          </a:p>
          <a:p>
            <a:r>
              <a:rPr lang="pl-PL" dirty="0" smtClean="0"/>
              <a:t>SOA – integrace na úrovni služeb, provázaných </a:t>
            </a:r>
            <a:r>
              <a:rPr lang="pl-PL" dirty="0" smtClean="0">
                <a:solidFill>
                  <a:srgbClr val="FF0000"/>
                </a:solidFill>
              </a:rPr>
              <a:t>volnými vazbami </a:t>
            </a:r>
            <a:r>
              <a:rPr lang="pl-PL" dirty="0" smtClean="0"/>
              <a:t>(</a:t>
            </a:r>
            <a:r>
              <a:rPr lang="pl-PL" b="1" dirty="0" smtClean="0"/>
              <a:t>loose coupling</a:t>
            </a:r>
            <a:r>
              <a:rPr lang="pl-PL" dirty="0" smtClean="0"/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SOA je také přístup k analýze a tvorbě aplikací:</a:t>
            </a:r>
          </a:p>
          <a:p>
            <a:r>
              <a:rPr lang="en-US" dirty="0" smtClean="0"/>
              <a:t>SOI (Service Oriented Integration), </a:t>
            </a:r>
            <a:endParaRPr lang="cs-CZ" dirty="0" smtClean="0"/>
          </a:p>
          <a:p>
            <a:r>
              <a:rPr lang="en-US" dirty="0" smtClean="0"/>
              <a:t>SODA (Service Oriented Development Architecture), </a:t>
            </a:r>
            <a:endParaRPr lang="cs-CZ" dirty="0" smtClean="0"/>
          </a:p>
          <a:p>
            <a:r>
              <a:rPr lang="en-US" dirty="0" smtClean="0"/>
              <a:t>SOAD (Service Oriented Analysis and Design),</a:t>
            </a:r>
            <a:endParaRPr lang="cs-CZ" dirty="0" smtClean="0"/>
          </a:p>
          <a:p>
            <a:r>
              <a:rPr lang="en-US" dirty="0" smtClean="0"/>
              <a:t>SOBA (Service Oriented Business Application), 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a </a:t>
            </a:r>
            <a:r>
              <a:rPr lang="cs-CZ" dirty="0" err="1" smtClean="0"/>
              <a:t>benefity</a:t>
            </a:r>
            <a:r>
              <a:rPr lang="cs-CZ" dirty="0" smtClean="0"/>
              <a:t> SOA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Znovupoužitelnost</a:t>
            </a:r>
            <a:endParaRPr lang="cs-CZ" dirty="0" smtClean="0"/>
          </a:p>
          <a:p>
            <a:r>
              <a:rPr lang="cs-CZ" dirty="0" smtClean="0"/>
              <a:t>Integrace</a:t>
            </a:r>
          </a:p>
          <a:p>
            <a:r>
              <a:rPr lang="cs-CZ" dirty="0" smtClean="0"/>
              <a:t>Zjednodušení správy IS</a:t>
            </a:r>
          </a:p>
          <a:p>
            <a:r>
              <a:rPr lang="cs-CZ" dirty="0" smtClean="0"/>
              <a:t>Rychlá adaptace změn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Web 2.0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Služby Web 2.0 mění paradigma interakce mezi vlastníkem  služby a uživateli služby – </a:t>
            </a:r>
            <a:r>
              <a:rPr lang="pl-PL" b="1" dirty="0" smtClean="0"/>
              <a:t>věštinu obsahu služby vytváří uživatel</a:t>
            </a:r>
            <a:endParaRPr lang="pl-PL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Web 2.0 tools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B</a:t>
            </a:r>
            <a:r>
              <a:rPr lang="en-US" dirty="0" smtClean="0"/>
              <a:t>logs, </a:t>
            </a:r>
            <a:endParaRPr lang="pl-PL" dirty="0" smtClean="0"/>
          </a:p>
          <a:p>
            <a:r>
              <a:rPr lang="en-US" dirty="0" smtClean="0"/>
              <a:t>Wiki</a:t>
            </a:r>
            <a:r>
              <a:rPr lang="pl-PL" dirty="0" smtClean="0"/>
              <a:t> </a:t>
            </a:r>
            <a:r>
              <a:rPr lang="en-US" dirty="0" smtClean="0"/>
              <a:t>s</a:t>
            </a:r>
            <a:r>
              <a:rPr lang="pl-PL" dirty="0" smtClean="0"/>
              <a:t>oftware</a:t>
            </a:r>
            <a:r>
              <a:rPr lang="en-US" dirty="0" smtClean="0"/>
              <a:t>, </a:t>
            </a:r>
            <a:endParaRPr lang="pl-PL" dirty="0" smtClean="0"/>
          </a:p>
          <a:p>
            <a:r>
              <a:rPr lang="pl-PL" dirty="0" smtClean="0"/>
              <a:t>P</a:t>
            </a:r>
            <a:r>
              <a:rPr lang="en-US" dirty="0" err="1" smtClean="0"/>
              <a:t>odcasting</a:t>
            </a:r>
            <a:r>
              <a:rPr lang="en-US" dirty="0" smtClean="0"/>
              <a:t>, </a:t>
            </a:r>
            <a:endParaRPr lang="pl-PL" dirty="0" smtClean="0"/>
          </a:p>
          <a:p>
            <a:r>
              <a:rPr lang="en-US" dirty="0" smtClean="0"/>
              <a:t>RSS, </a:t>
            </a:r>
            <a:endParaRPr lang="pl-PL" dirty="0" smtClean="0"/>
          </a:p>
          <a:p>
            <a:r>
              <a:rPr lang="en-US" dirty="0" smtClean="0"/>
              <a:t>Twitter, </a:t>
            </a:r>
            <a:endParaRPr lang="pl-PL" dirty="0" smtClean="0"/>
          </a:p>
          <a:p>
            <a:r>
              <a:rPr lang="pl-PL" dirty="0" smtClean="0"/>
              <a:t>S</a:t>
            </a:r>
            <a:r>
              <a:rPr lang="en-US" dirty="0" err="1" smtClean="0"/>
              <a:t>ocial</a:t>
            </a:r>
            <a:r>
              <a:rPr lang="en-US" dirty="0" smtClean="0"/>
              <a:t> bookmarking </a:t>
            </a:r>
            <a:endParaRPr lang="pl-PL" dirty="0" smtClean="0"/>
          </a:p>
          <a:p>
            <a:r>
              <a:rPr lang="pl-PL" dirty="0" smtClean="0"/>
              <a:t>Video sharing sites</a:t>
            </a:r>
          </a:p>
          <a:p>
            <a:r>
              <a:rPr lang="pl-PL" dirty="0" smtClean="0"/>
              <a:t>Mashup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Web 2.0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2004</a:t>
            </a:r>
          </a:p>
          <a:p>
            <a:r>
              <a:rPr lang="pl-PL" dirty="0" smtClean="0"/>
              <a:t>YouTube, FaceBook, ...</a:t>
            </a:r>
            <a:endParaRPr lang="cs-CZ" dirty="0" smtClean="0"/>
          </a:p>
          <a:p>
            <a:r>
              <a:rPr lang="pl-PL" b="1" dirty="0" smtClean="0"/>
              <a:t>Mashup</a:t>
            </a:r>
            <a:r>
              <a:rPr lang="pl-PL" dirty="0" smtClean="0"/>
              <a:t> – </a:t>
            </a:r>
            <a:r>
              <a:rPr lang="pl-PL" u="sng" dirty="0" smtClean="0"/>
              <a:t>internetová stránka nebo aplikace, která propojuje aplikace veřejně dostupných on-line služeb, zveřejněno API</a:t>
            </a:r>
            <a:br>
              <a:rPr lang="pl-PL" u="sng" dirty="0" smtClean="0"/>
            </a:br>
            <a:endParaRPr lang="pl-PL" u="sng" dirty="0" smtClean="0"/>
          </a:p>
          <a:p>
            <a:pPr>
              <a:buNone/>
            </a:pPr>
            <a:r>
              <a:rPr lang="pl-PL" sz="2400" dirty="0" smtClean="0"/>
              <a:t>	Příklad: Google Maps service</a:t>
            </a:r>
            <a:endParaRPr lang="cs-CZ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Mashup</a:t>
            </a:r>
            <a:r>
              <a:rPr lang="cs-CZ" dirty="0" smtClean="0"/>
              <a:t> dle typu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Indexovaná data – dokumenty, obrázky, videa</a:t>
            </a:r>
          </a:p>
          <a:p>
            <a:r>
              <a:rPr lang="cs-CZ" dirty="0" smtClean="0"/>
              <a:t>Kartografická data</a:t>
            </a:r>
          </a:p>
          <a:p>
            <a:r>
              <a:rPr lang="cs-CZ" dirty="0" smtClean="0"/>
              <a:t>Odkazy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Mashup</a:t>
            </a:r>
            <a:r>
              <a:rPr lang="cs-CZ" dirty="0" smtClean="0"/>
              <a:t> podle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Konverze dat – např. jazykové překladače</a:t>
            </a:r>
          </a:p>
          <a:p>
            <a:r>
              <a:rPr lang="cs-CZ" dirty="0" smtClean="0"/>
              <a:t>Komunikace – instant </a:t>
            </a:r>
            <a:r>
              <a:rPr lang="cs-CZ" dirty="0" err="1" smtClean="0"/>
              <a:t>messaging</a:t>
            </a:r>
            <a:r>
              <a:rPr lang="cs-CZ" dirty="0" smtClean="0"/>
              <a:t>, ICQ, </a:t>
            </a:r>
            <a:r>
              <a:rPr lang="cs-CZ" dirty="0" err="1" smtClean="0"/>
              <a:t>Skype</a:t>
            </a:r>
            <a:endParaRPr lang="cs-CZ" dirty="0" smtClean="0"/>
          </a:p>
          <a:p>
            <a:r>
              <a:rPr lang="cs-CZ" dirty="0" smtClean="0"/>
              <a:t>Vizualizace dat – využití map, diagramů, grafů</a:t>
            </a:r>
          </a:p>
          <a:p>
            <a:r>
              <a:rPr lang="cs-CZ" dirty="0" smtClean="0"/>
              <a:t>Bezpečnostní funkce – např. </a:t>
            </a:r>
            <a:r>
              <a:rPr lang="cs-CZ" dirty="0" err="1" smtClean="0"/>
              <a:t>PayPal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Mashup</a:t>
            </a:r>
            <a:r>
              <a:rPr lang="cs-CZ" dirty="0" smtClean="0"/>
              <a:t> podle skupiny uživatelů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Běžný uživatel – např. kombinace </a:t>
            </a:r>
            <a:r>
              <a:rPr lang="cs-CZ" dirty="0" err="1" smtClean="0"/>
              <a:t>Google</a:t>
            </a:r>
            <a:r>
              <a:rPr lang="cs-CZ" dirty="0" smtClean="0"/>
              <a:t> Map a </a:t>
            </a:r>
            <a:r>
              <a:rPr lang="cs-CZ" dirty="0" err="1" smtClean="0"/>
              <a:t>Wikipedia</a:t>
            </a:r>
            <a:r>
              <a:rPr lang="cs-CZ" dirty="0" smtClean="0"/>
              <a:t> API</a:t>
            </a:r>
          </a:p>
          <a:p>
            <a:r>
              <a:rPr lang="cs-CZ" dirty="0" smtClean="0"/>
              <a:t>Obchodní </a:t>
            </a:r>
            <a:r>
              <a:rPr lang="cs-CZ" dirty="0" err="1" smtClean="0"/>
              <a:t>mashup</a:t>
            </a:r>
            <a:r>
              <a:rPr lang="cs-CZ" dirty="0" smtClean="0"/>
              <a:t> – integrace s obchodním prostředím, úroveň zabezpečení</a:t>
            </a:r>
          </a:p>
          <a:p>
            <a:r>
              <a:rPr lang="cs-CZ" dirty="0" smtClean="0"/>
              <a:t>Datový </a:t>
            </a:r>
            <a:r>
              <a:rPr lang="cs-CZ" dirty="0" err="1" smtClean="0"/>
              <a:t>mashup</a:t>
            </a:r>
            <a:r>
              <a:rPr lang="cs-CZ" dirty="0" smtClean="0"/>
              <a:t> – data z různých zdrojů do jedné prezentace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Prostředky architektury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Prezentační – HTML, CSS, </a:t>
            </a:r>
            <a:r>
              <a:rPr lang="cs-CZ" dirty="0" err="1" smtClean="0"/>
              <a:t>Javascript</a:t>
            </a:r>
            <a:r>
              <a:rPr lang="cs-CZ" dirty="0" smtClean="0"/>
              <a:t>, XML, </a:t>
            </a:r>
            <a:r>
              <a:rPr lang="cs-CZ" dirty="0" err="1" smtClean="0"/>
              <a:t>Ajax</a:t>
            </a:r>
            <a:endParaRPr lang="cs-CZ" dirty="0" smtClean="0"/>
          </a:p>
          <a:p>
            <a:r>
              <a:rPr lang="cs-CZ" dirty="0" smtClean="0"/>
              <a:t>Webové služby – XML, </a:t>
            </a:r>
            <a:r>
              <a:rPr lang="cs-CZ" dirty="0" err="1" smtClean="0"/>
              <a:t>XML</a:t>
            </a:r>
            <a:r>
              <a:rPr lang="cs-CZ" dirty="0" smtClean="0"/>
              <a:t>-RPC, SOAP</a:t>
            </a:r>
          </a:p>
          <a:p>
            <a:r>
              <a:rPr lang="cs-CZ" dirty="0" smtClean="0"/>
              <a:t>Datové – XML, JSON, KML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Mashup</a:t>
            </a:r>
            <a:r>
              <a:rPr lang="cs-CZ" dirty="0" smtClean="0"/>
              <a:t> z hlediska stavby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Založený na webu</a:t>
            </a:r>
          </a:p>
          <a:p>
            <a:pPr lvl="1"/>
            <a:r>
              <a:rPr lang="cs-CZ" dirty="0" smtClean="0"/>
              <a:t>Ke kombinování údajů a formátování využívají uživatelův prohlížeč</a:t>
            </a:r>
          </a:p>
          <a:p>
            <a:r>
              <a:rPr lang="cs-CZ" dirty="0" smtClean="0"/>
              <a:t>Založený na serveru</a:t>
            </a:r>
          </a:p>
          <a:p>
            <a:pPr lvl="1"/>
            <a:r>
              <a:rPr lang="cs-CZ" dirty="0" smtClean="0"/>
              <a:t>Kombinují a formátují data na serveru a uživateli odesílají výsledek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SOA </a:t>
            </a:r>
            <a:r>
              <a:rPr lang="cs-CZ" smtClean="0"/>
              <a:t>architecture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87624" y="2807980"/>
            <a:ext cx="2197958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Poskytovatel</a:t>
            </a:r>
          </a:p>
          <a:p>
            <a:pPr algn="ctr"/>
            <a:r>
              <a:rPr lang="cs-CZ" sz="2400" dirty="0" smtClean="0"/>
              <a:t>služby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5364088" y="2780928"/>
            <a:ext cx="2197958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Uživatel</a:t>
            </a:r>
          </a:p>
          <a:p>
            <a:pPr algn="ctr"/>
            <a:r>
              <a:rPr lang="cs-CZ" sz="2400" dirty="0" smtClean="0"/>
              <a:t>služby</a:t>
            </a:r>
            <a:endParaRPr lang="cs-CZ" sz="2400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3385582" y="3318210"/>
            <a:ext cx="19785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385582" y="3894274"/>
            <a:ext cx="19785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www.hrady.</a:t>
            </a:r>
            <a:r>
              <a:rPr lang="cs-CZ" dirty="0" err="1" smtClean="0"/>
              <a:t>cz</a:t>
            </a:r>
            <a:endParaRPr lang="cs-CZ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6755904" cy="422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7042" name="Picture 2" descr="http://21cliteracies.wikispaces.com/file/view/Web2_framework_p3.jpg/88556329/Web2_framework_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07347"/>
            <a:ext cx="7992888" cy="5547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8066" name="Picture 2" descr="http://iva.k.utb.cz/wp-content/uploads/2011/01/RadarNetworksTowardsAWeb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084446" cy="515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Sharepoint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Platforma pro sdílení informací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71600" y="2636912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CEO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71600" y="4005064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Účetní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71600" y="5301208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Obchodník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139952" y="2636912"/>
            <a:ext cx="2088232" cy="86409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Emails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211960" y="4005064"/>
            <a:ext cx="2088232" cy="86409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Excel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211960" y="5301208"/>
            <a:ext cx="2088232" cy="936104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PowerPoint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2771800" y="299695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endCxn id="8" idx="1"/>
          </p:cNvCxnSpPr>
          <p:nvPr/>
        </p:nvCxnSpPr>
        <p:spPr>
          <a:xfrm>
            <a:off x="2843808" y="443711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6" idx="3"/>
            <a:endCxn id="9" idx="1"/>
          </p:cNvCxnSpPr>
          <p:nvPr/>
        </p:nvCxnSpPr>
        <p:spPr>
          <a:xfrm>
            <a:off x="2771800" y="576926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rak 18"/>
          <p:cNvSpPr/>
          <p:nvPr/>
        </p:nvSpPr>
        <p:spPr>
          <a:xfrm>
            <a:off x="6804248" y="3717032"/>
            <a:ext cx="1872208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SharePoint</a:t>
            </a:r>
            <a:endParaRPr lang="cs-CZ" dirty="0"/>
          </a:p>
        </p:txBody>
      </p:sp>
      <p:cxnSp>
        <p:nvCxnSpPr>
          <p:cNvPr id="21" name="Přímá spojovací šipka 20"/>
          <p:cNvCxnSpPr>
            <a:stCxn id="7" idx="3"/>
          </p:cNvCxnSpPr>
          <p:nvPr/>
        </p:nvCxnSpPr>
        <p:spPr>
          <a:xfrm>
            <a:off x="6228184" y="3068960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8" idx="3"/>
          </p:cNvCxnSpPr>
          <p:nvPr/>
        </p:nvCxnSpPr>
        <p:spPr>
          <a:xfrm flipV="1">
            <a:off x="6300192" y="4365104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9" idx="3"/>
          </p:cNvCxnSpPr>
          <p:nvPr/>
        </p:nvCxnSpPr>
        <p:spPr>
          <a:xfrm flipV="1">
            <a:off x="6300192" y="4653136"/>
            <a:ext cx="864096" cy="1116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SharePoint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Centrální úložiště informací</a:t>
            </a:r>
          </a:p>
          <a:p>
            <a:r>
              <a:rPr lang="cs-CZ" dirty="0" smtClean="0"/>
              <a:t>Firemní intranetový portál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</a:t>
            </a:r>
            <a:r>
              <a:rPr lang="cs-CZ" dirty="0" err="1" smtClean="0"/>
              <a:t>SharePointu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usnadnění spolupráce mezi lidmi a pracovními týmy, </a:t>
            </a:r>
          </a:p>
          <a:p>
            <a:r>
              <a:rPr lang="cs-CZ" dirty="0" smtClean="0"/>
              <a:t>zajištění sdílení znalostí, </a:t>
            </a:r>
          </a:p>
          <a:p>
            <a:r>
              <a:rPr lang="cs-CZ" dirty="0" smtClean="0"/>
              <a:t>poskytnutí nástrojů pro správu dokumentů a webu, plánování, adresáře, centrální oznámení, </a:t>
            </a:r>
          </a:p>
          <a:p>
            <a:r>
              <a:rPr lang="cs-CZ" dirty="0" err="1" smtClean="0"/>
              <a:t>workflow</a:t>
            </a:r>
            <a:r>
              <a:rPr lang="cs-CZ" dirty="0" smtClean="0"/>
              <a:t> </a:t>
            </a:r>
          </a:p>
          <a:p>
            <a:r>
              <a:rPr lang="cs-CZ" dirty="0" smtClean="0"/>
              <a:t>fulltextové vyhledávání.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Cílem </a:t>
            </a:r>
            <a:r>
              <a:rPr lang="cs-CZ" dirty="0" err="1" smtClean="0"/>
              <a:t>SharePointu</a:t>
            </a:r>
            <a:r>
              <a:rPr lang="cs-CZ" dirty="0" smtClean="0"/>
              <a:t> je zvýšení produktivity.</a:t>
            </a: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Sharepoint</a:t>
            </a:r>
            <a:r>
              <a:rPr lang="cs-CZ" dirty="0" smtClean="0"/>
              <a:t> 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Foundation</a:t>
            </a:r>
            <a:r>
              <a:rPr lang="cs-CZ" dirty="0" smtClean="0"/>
              <a:t> – free, basic </a:t>
            </a:r>
            <a:r>
              <a:rPr lang="cs-CZ" dirty="0" err="1" smtClean="0"/>
              <a:t>framework</a:t>
            </a:r>
            <a:endParaRPr lang="cs-CZ" dirty="0" smtClean="0"/>
          </a:p>
          <a:p>
            <a:r>
              <a:rPr lang="cs-CZ" dirty="0" err="1" smtClean="0"/>
              <a:t>Sharepoint</a:t>
            </a:r>
            <a:r>
              <a:rPr lang="cs-CZ" dirty="0" smtClean="0"/>
              <a:t> Server - </a:t>
            </a:r>
            <a:r>
              <a:rPr lang="cs-CZ" dirty="0" err="1" smtClean="0"/>
              <a:t>enterprise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BizTalk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Integrační platforma od </a:t>
            </a:r>
            <a:r>
              <a:rPr lang="cs-CZ" dirty="0" err="1" smtClean="0"/>
              <a:t>Microsoftu</a:t>
            </a:r>
            <a:endParaRPr lang="cs-CZ" dirty="0" smtClean="0"/>
          </a:p>
          <a:p>
            <a:r>
              <a:rPr lang="cs-CZ" dirty="0" smtClean="0"/>
              <a:t>Dovoluje propojit různé aplikace a graficky vytvářet a upravovat obchodní procesy, které využívají služby poskytované danými aplikacemi</a:t>
            </a:r>
          </a:p>
          <a:p>
            <a:pPr lvl="0"/>
            <a:r>
              <a:rPr lang="cs-CZ" dirty="0" smtClean="0"/>
              <a:t>Je škálovatelný, může se využít více serverů se společnou konfigurační DB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SOA – komponentová architektura – volné propojení služeb</a:t>
            </a:r>
          </a:p>
          <a:p>
            <a:r>
              <a:rPr lang="cs-CZ" dirty="0" smtClean="0"/>
              <a:t>SOA je postaveno na využití webových služeb</a:t>
            </a:r>
          </a:p>
          <a:p>
            <a:r>
              <a:rPr lang="cs-CZ" dirty="0" smtClean="0"/>
              <a:t>SOAP, REST, WSDL, UDDI </a:t>
            </a:r>
            <a:r>
              <a:rPr lang="cs-CZ" smtClean="0"/>
              <a:t>- standardy</a:t>
            </a:r>
            <a:endParaRPr lang="cs-CZ" dirty="0" smtClean="0"/>
          </a:p>
          <a:p>
            <a:r>
              <a:rPr lang="cs-CZ" dirty="0" smtClean="0"/>
              <a:t>ESB – </a:t>
            </a:r>
            <a:r>
              <a:rPr lang="cs-CZ" dirty="0" err="1" smtClean="0"/>
              <a:t>Enterprise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Bus – propojení aplikací</a:t>
            </a:r>
          </a:p>
          <a:p>
            <a:r>
              <a:rPr lang="cs-CZ" dirty="0" smtClean="0"/>
              <a:t>Platformy: BizTalk, </a:t>
            </a:r>
            <a:r>
              <a:rPr lang="cs-CZ" dirty="0" err="1" smtClean="0"/>
              <a:t>Tibco</a:t>
            </a:r>
            <a:r>
              <a:rPr lang="cs-CZ" dirty="0" smtClean="0"/>
              <a:t>, Ensemble…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8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Referenční model SOA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msdn2.microsoft.com/en-us/library/bb264584.soartl05l(en-us,msdn.10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2708920"/>
            <a:ext cx="6162675" cy="3876676"/>
          </a:xfrm>
          <a:prstGeom prst="rect">
            <a:avLst/>
          </a:prstGeom>
          <a:noFill/>
        </p:spPr>
      </p:pic>
      <p:pic>
        <p:nvPicPr>
          <p:cNvPr id="38914" name="Picture 2" descr="http://www.systemonline.cz/sprava-it/casopis/2006/s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867275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Referenční model SOA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8370" name="Picture 2" descr="http://www.systemonline.cz/sprava-it/casopis/2006/so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5657850" cy="363855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55576" y="5949280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/>
              <a:t>http://</a:t>
            </a:r>
            <a:r>
              <a:rPr lang="cs-CZ" sz="1400" dirty="0" smtClean="0"/>
              <a:t>www.systemonline.cz/sprava-it/proc-soa-nema-alternativu.htm</a:t>
            </a:r>
            <a:endParaRPr lang="cs-CZ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KPI, </a:t>
            </a:r>
            <a:r>
              <a:rPr lang="cs-CZ" dirty="0" err="1" smtClean="0"/>
              <a:t>dashboard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KPI</a:t>
            </a:r>
            <a:r>
              <a:rPr lang="cs-CZ" dirty="0" smtClean="0"/>
              <a:t> – </a:t>
            </a:r>
            <a:r>
              <a:rPr lang="cs-CZ" dirty="0" err="1" smtClean="0"/>
              <a:t>Key</a:t>
            </a:r>
            <a:r>
              <a:rPr lang="cs-CZ" dirty="0" smtClean="0"/>
              <a:t> Performance </a:t>
            </a:r>
            <a:r>
              <a:rPr lang="cs-CZ" dirty="0" err="1" smtClean="0"/>
              <a:t>Indicator</a:t>
            </a:r>
            <a:endParaRPr lang="cs-CZ" dirty="0" smtClean="0"/>
          </a:p>
          <a:p>
            <a:r>
              <a:rPr lang="en-US" dirty="0" smtClean="0"/>
              <a:t>This diagram shows a Dashboard with KQIs which are Failure Percentages for Accuracy, Completeness and Conformity of Data. </a:t>
            </a:r>
            <a:endParaRPr lang="cs-CZ" dirty="0"/>
          </a:p>
        </p:txBody>
      </p:sp>
      <p:pic>
        <p:nvPicPr>
          <p:cNvPr id="34818" name="Picture 2" descr="Informatica Dashbo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5246365" cy="2566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Základním prvkem je použití </a:t>
            </a:r>
            <a:r>
              <a:rPr lang="cs-CZ" b="1" dirty="0" smtClean="0">
                <a:solidFill>
                  <a:srgbClr val="FF0000"/>
                </a:solidFill>
              </a:rPr>
              <a:t>volné vazby </a:t>
            </a:r>
            <a:r>
              <a:rPr lang="cs-CZ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loose coupling</a:t>
            </a:r>
            <a:r>
              <a:rPr lang="cs-CZ" b="1" dirty="0" smtClean="0">
                <a:solidFill>
                  <a:srgbClr val="FF0000"/>
                </a:solidFill>
              </a:rPr>
              <a:t>)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mezi aplikacemi, které mají být mezi sebou v interakci</a:t>
            </a:r>
            <a:endParaRPr lang="pl-PL" dirty="0" smtClean="0"/>
          </a:p>
          <a:p>
            <a:r>
              <a:rPr lang="pl-PL" dirty="0" smtClean="0"/>
              <a:t>Kořeny SOA: </a:t>
            </a:r>
            <a:r>
              <a:rPr lang="pl-PL" b="1" dirty="0" smtClean="0">
                <a:solidFill>
                  <a:srgbClr val="0070C0"/>
                </a:solidFill>
              </a:rPr>
              <a:t>objektově orientovaný přístup</a:t>
            </a:r>
          </a:p>
          <a:p>
            <a:r>
              <a:rPr lang="pl-PL" dirty="0" smtClean="0"/>
              <a:t>Technicky je SOA založena na koncepci volně vázaných </a:t>
            </a:r>
            <a:r>
              <a:rPr lang="pl-PL" b="1" dirty="0" smtClean="0">
                <a:solidFill>
                  <a:srgbClr val="FF0000"/>
                </a:solidFill>
              </a:rPr>
              <a:t>webových služeb</a:t>
            </a:r>
          </a:p>
          <a:p>
            <a:r>
              <a:rPr lang="pl-PL" dirty="0" smtClean="0"/>
              <a:t>Znovupoužitelnost kódu</a:t>
            </a:r>
            <a:endParaRPr lang="cs-CZ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161bf23964febf341e96f464fc16cc1b438f2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1350</Words>
  <Application>Microsoft Office PowerPoint</Application>
  <PresentationFormat>Předvádění na obrazovce (4:3)</PresentationFormat>
  <Paragraphs>265</Paragraphs>
  <Slides>58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Motiv sady Office</vt:lpstr>
      <vt:lpstr>Systémová integrace SW technologie pro integraci</vt:lpstr>
      <vt:lpstr>Obsah</vt:lpstr>
      <vt:lpstr>SOA</vt:lpstr>
      <vt:lpstr>Historický vývoj</vt:lpstr>
      <vt:lpstr>SOA architecture</vt:lpstr>
      <vt:lpstr>Referenční model SOA</vt:lpstr>
      <vt:lpstr>Referenční model SOA</vt:lpstr>
      <vt:lpstr>KPI, dashboard</vt:lpstr>
      <vt:lpstr>SOA</vt:lpstr>
      <vt:lpstr>Pilíře SOA - shrnutí</vt:lpstr>
      <vt:lpstr>Prezentace aplikace PowerPoint</vt:lpstr>
      <vt:lpstr>Webová služba</vt:lpstr>
      <vt:lpstr>Webová služba</vt:lpstr>
      <vt:lpstr>WSDL</vt:lpstr>
      <vt:lpstr>Prezentace aplikace PowerPoint</vt:lpstr>
      <vt:lpstr>SOAP</vt:lpstr>
      <vt:lpstr>SOAP</vt:lpstr>
      <vt:lpstr>XML</vt:lpstr>
      <vt:lpstr>XML příklad</vt:lpstr>
      <vt:lpstr>XML</vt:lpstr>
      <vt:lpstr>HTML</vt:lpstr>
      <vt:lpstr>HTTP</vt:lpstr>
      <vt:lpstr>SOAP - volání</vt:lpstr>
      <vt:lpstr>SOAP - odpověď serveru</vt:lpstr>
      <vt:lpstr>SOAP – UDDI - WSDL</vt:lpstr>
      <vt:lpstr>REST</vt:lpstr>
      <vt:lpstr>REST</vt:lpstr>
      <vt:lpstr>Implementace SOA</vt:lpstr>
      <vt:lpstr>SOA Governance</vt:lpstr>
      <vt:lpstr>SOA Governance</vt:lpstr>
      <vt:lpstr>Standardy SOA</vt:lpstr>
      <vt:lpstr>ESB</vt:lpstr>
      <vt:lpstr>Prezentace aplikace PowerPoint</vt:lpstr>
      <vt:lpstr>ESB</vt:lpstr>
      <vt:lpstr>ESB</vt:lpstr>
      <vt:lpstr>Oracle ESB</vt:lpstr>
      <vt:lpstr>TIBCO</vt:lpstr>
      <vt:lpstr>TIBCO RV</vt:lpstr>
      <vt:lpstr>IBM WebSphere</vt:lpstr>
      <vt:lpstr>SOA</vt:lpstr>
      <vt:lpstr>Cíle a benefity SOA</vt:lpstr>
      <vt:lpstr>Web 2.0</vt:lpstr>
      <vt:lpstr>Web 2.0 tools</vt:lpstr>
      <vt:lpstr>Web 2.0</vt:lpstr>
      <vt:lpstr>Mashup dle typu dat</vt:lpstr>
      <vt:lpstr>Mashup podle funkce</vt:lpstr>
      <vt:lpstr>Mashup podle skupiny uživatelů</vt:lpstr>
      <vt:lpstr>Prostředky architektury</vt:lpstr>
      <vt:lpstr>Mashup z hlediska stavby</vt:lpstr>
      <vt:lpstr>Příklady</vt:lpstr>
      <vt:lpstr>Prezentace aplikace PowerPoint</vt:lpstr>
      <vt:lpstr>Prezentace aplikace PowerPoint</vt:lpstr>
      <vt:lpstr>Sharepoint</vt:lpstr>
      <vt:lpstr>SharePoint</vt:lpstr>
      <vt:lpstr>Cíl SharePointu</vt:lpstr>
      <vt:lpstr>Sharepoint Verze</vt:lpstr>
      <vt:lpstr>BizTalk</vt:lpstr>
      <vt:lpstr>Shrnutí</vt:lpstr>
    </vt:vector>
  </TitlesOfParts>
  <Company>VŠB TU Ostrava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Systémová integrace</dc:title>
  <dc:creator>Danel</dc:creator>
  <cp:lastModifiedBy>uzivatel</cp:lastModifiedBy>
  <cp:revision>113</cp:revision>
  <dcterms:created xsi:type="dcterms:W3CDTF">2009-08-26T07:52:45Z</dcterms:created>
  <dcterms:modified xsi:type="dcterms:W3CDTF">2014-12-01T11:28:37Z</dcterms:modified>
</cp:coreProperties>
</file>